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4565" r:id="rId2"/>
    <p:sldMasterId id="2147484589" r:id="rId3"/>
  </p:sldMasterIdLst>
  <p:notesMasterIdLst>
    <p:notesMasterId r:id="rId15"/>
  </p:notesMasterIdLst>
  <p:sldIdLst>
    <p:sldId id="554" r:id="rId4"/>
    <p:sldId id="555" r:id="rId5"/>
    <p:sldId id="428" r:id="rId6"/>
    <p:sldId id="264" r:id="rId7"/>
    <p:sldId id="533" r:id="rId8"/>
    <p:sldId id="266" r:id="rId9"/>
    <p:sldId id="532" r:id="rId10"/>
    <p:sldId id="473" r:id="rId11"/>
    <p:sldId id="268" r:id="rId12"/>
    <p:sldId id="271" r:id="rId13"/>
    <p:sldId id="429" r:id="rId14"/>
  </p:sldIdLst>
  <p:sldSz cx="9144000" cy="6858000" type="screen4x3"/>
  <p:notesSz cx="6858000" cy="9144000"/>
  <p:defaultTextStyle>
    <a:defPPr>
      <a:defRPr lang="ar-SA"/>
    </a:defPPr>
    <a:lvl1pPr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1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  <a:srgbClr val="0000CC"/>
    <a:srgbClr val="660033"/>
    <a:srgbClr val="006600"/>
    <a:srgbClr val="800000"/>
    <a:srgbClr val="FFFFCC"/>
    <a:srgbClr val="FFCCCC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42" autoAdjust="0"/>
  </p:normalViewPr>
  <p:slideViewPr>
    <p:cSldViewPr>
      <p:cViewPr varScale="1">
        <p:scale>
          <a:sx n="87" d="100"/>
          <a:sy n="87" d="100"/>
        </p:scale>
        <p:origin x="-135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790E79-218A-4161-BC8F-37EDA0D2F6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45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B1034-E5E9-436B-9C4E-703BA575DDB2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50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57740-AF41-4804-80CC-A8711B567785}" type="slidenum">
              <a:rPr lang="ar-SA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6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895BB-DB74-4CAE-A1C1-85D5943BE1AE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http://www.biosci.ohio-state.edu/~parasite/trichuris.html</a:t>
            </a:r>
          </a:p>
          <a:p>
            <a:r>
              <a:rPr lang="en-US" altLang="zh-CN"/>
              <a:t>Erythema /eri’thi:ma/ </a:t>
            </a:r>
            <a:r>
              <a:rPr lang="zh-CN" altLang="en-US"/>
              <a:t>红斑</a:t>
            </a:r>
          </a:p>
        </p:txBody>
      </p:sp>
    </p:spTree>
    <p:extLst>
      <p:ext uri="{BB962C8B-B14F-4D97-AF65-F5344CB8AC3E}">
        <p14:creationId xmlns:p14="http://schemas.microsoft.com/office/powerpoint/2010/main" val="373999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8D8AB-E717-40BF-8A2D-609732425AF0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88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A3693-11A2-4DD7-AF31-86C93DFF2A5A}" type="slidenum">
              <a:rPr lang="ar-SA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3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D7AE4-2EF5-461E-A54A-03BED3CC0C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15950-FC31-4C61-B03E-D2D32A0FC9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5F56-CFD4-490D-8523-47DFC7181B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5528-7522-4A60-A912-DDDEE8C39C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06B26-3100-4B57-BCC9-5D9F5D6C70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F47A0-C37A-41EE-A599-FF249F8FAB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D3645-41B0-4C12-8B71-6777370246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E58A-ABF5-4618-AF37-4C6242E459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8A4A-A35E-4119-BEF5-7641A9E421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FD0AB-3E98-4736-9C73-0B065D5E3A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0FD4-9630-417E-AD23-EA96E6635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0C07-2D79-4E19-9ECE-C4894E0731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348B0B-CCCF-4BBF-8C01-9D79E5A292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  <p:sldLayoutId id="2147484662" r:id="rId12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348B0B-CCCF-4BBF-8C01-9D79E5A2922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592" r:id="rId3"/>
    <p:sldLayoutId id="2147484593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599" r:id="rId10"/>
    <p:sldLayoutId id="2147484600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33400"/>
            <a:ext cx="8534400" cy="4530725"/>
          </a:xfrm>
        </p:spPr>
        <p:txBody>
          <a:bodyPr>
            <a:noAutofit/>
          </a:bodyPr>
          <a:lstStyle/>
          <a:p>
            <a:pPr algn="ctr" rtl="0" eaLnBrk="1" hangingPunct="1">
              <a:buFont typeface="Wingdings" pitchFamily="2" charset="2"/>
              <a:buNone/>
              <a:defRPr/>
            </a:pPr>
            <a:r>
              <a:rPr lang="en-US" sz="7200" b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rtl="0">
              <a:buNone/>
              <a:defRPr/>
            </a:pPr>
            <a:r>
              <a:rPr lang="en-US" sz="7200" b="1" i="1" dirty="0" err="1" smtClean="0">
                <a:latin typeface="Times New Roman" pitchFamily="18" charset="0"/>
                <a:cs typeface="Times New Roman" pitchFamily="18" charset="0"/>
              </a:rPr>
              <a:t>Trichuris</a:t>
            </a: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latin typeface="Times New Roman" pitchFamily="18" charset="0"/>
                <a:cs typeface="Times New Roman" pitchFamily="18" charset="0"/>
              </a:rPr>
              <a:t>trichiura</a:t>
            </a:r>
            <a:endParaRPr lang="en-US" sz="7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762000"/>
            <a:ext cx="5257800" cy="51816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/>
              <a:t>  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D-Eggs: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Barrel-shaped or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lemon-shaped eggs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With lateral plug like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thickining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Egg single-celled,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unembryonated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6867" name="Picture 4" descr="trichuri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8600"/>
            <a:ext cx="4495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trichuri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371464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 descr="Trichuris trichiura Eg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3528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 descr="Trichuris trichiura Eg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4290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 descr="Trichuris trichiura Egg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0"/>
            <a:ext cx="3276600" cy="308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85800" y="5943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0"/>
            <a:r>
              <a:rPr lang="en-US" b="1" dirty="0" err="1" smtClean="0"/>
              <a:t>Trichuris</a:t>
            </a:r>
            <a:r>
              <a:rPr lang="en-US" b="1" dirty="0" smtClean="0"/>
              <a:t> </a:t>
            </a:r>
            <a:r>
              <a:rPr lang="en-US" b="1" dirty="0" err="1"/>
              <a:t>trichiura</a:t>
            </a:r>
            <a:r>
              <a:rPr lang="en-US" b="1" dirty="0"/>
              <a:t> </a:t>
            </a:r>
            <a:r>
              <a:rPr lang="en-US" b="1" i="0" dirty="0"/>
              <a:t>Egg 50 X 25 µm </a:t>
            </a:r>
          </a:p>
          <a:p>
            <a:pPr rtl="0"/>
            <a:r>
              <a:rPr lang="en-US" sz="1600" b="1" i="0" dirty="0"/>
              <a:t>Note : the egg barrel – shaped, with two polar plugs yellowish brown in </a:t>
            </a:r>
            <a:r>
              <a:rPr lang="en-US" sz="1600" b="1" i="0" dirty="0" err="1"/>
              <a:t>colour</a:t>
            </a:r>
            <a:r>
              <a:rPr lang="en-US" sz="1600" b="1" i="0" dirty="0"/>
              <a:t> </a:t>
            </a:r>
          </a:p>
          <a:p>
            <a:pPr rtl="0"/>
            <a:r>
              <a:rPr lang="en-US" sz="1600" b="1" i="0" dirty="0"/>
              <a:t>( bile – stained ) has a double shell, the outer one is bile – stained</a:t>
            </a:r>
            <a:r>
              <a:rPr lang="en-US" sz="1600" b="1" dirty="0"/>
              <a:t>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114800" y="2438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/>
              <a:t>In Iodine s.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038600" y="4724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/>
              <a:t>In saline s.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 flipV="1">
            <a:off x="3962400" y="15240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810000" y="17526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Plug 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609600" y="13716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581150" y="19050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52400" y="182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Plug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228600"/>
            <a:ext cx="8686800" cy="5673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endParaRPr lang="en-US" sz="2400" b="1" smtClean="0"/>
          </a:p>
          <a:p>
            <a:pPr marL="45720" indent="0">
              <a:buNone/>
            </a:pPr>
            <a:r>
              <a:rPr lang="en-US" sz="2400" b="1" smtClean="0"/>
              <a:t>Trichuris</a:t>
            </a:r>
            <a:r>
              <a:rPr lang="en-US" sz="2400" b="1" dirty="0" smtClean="0"/>
              <a:t> </a:t>
            </a:r>
            <a:r>
              <a:rPr lang="en-US" sz="2400" b="1" dirty="0" err="1"/>
              <a:t>trichiura</a:t>
            </a:r>
            <a:r>
              <a:rPr lang="en-US" dirty="0"/>
              <a:t>, </a:t>
            </a:r>
            <a:r>
              <a:rPr lang="en-US" sz="2000" i="0" dirty="0">
                <a:latin typeface="Times New Roman" pitchFamily="18" charset="0"/>
                <a:cs typeface="Times New Roman" pitchFamily="18" charset="0"/>
              </a:rPr>
              <a:t>commonly known as the whipworm, is a parasitic nematode that infects the human gastrointestinal tract, primarily the cecum and ascending colon1</a:t>
            </a:r>
          </a:p>
          <a:p>
            <a:pPr marL="45720" indent="0">
              <a:buNone/>
            </a:pPr>
            <a:r>
              <a:rPr lang="en-US" sz="2000" i="0" dirty="0">
                <a:latin typeface="Times New Roman" pitchFamily="18" charset="0"/>
                <a:cs typeface="Times New Roman" pitchFamily="18" charset="0"/>
              </a:rPr>
              <a:t>The name "whipworm" comes from its distinctive shape, which resembles a whip </a:t>
            </a:r>
            <a:r>
              <a:rPr lang="en-US" sz="2000" i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en-US" sz="2000" i="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i="0" dirty="0">
                <a:latin typeface="Times New Roman" pitchFamily="18" charset="0"/>
                <a:cs typeface="Times New Roman" pitchFamily="18" charset="0"/>
              </a:rPr>
              <a:t>a long, slender anterior (front) part and a thicker posterior (rear) part.</a:t>
            </a:r>
          </a:p>
          <a:p>
            <a:endParaRPr lang="en-US" sz="2000" i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  <a:p>
            <a:pPr marL="45720" lvl="0" rtl="0" fontAlgn="auto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b="1" i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The habitat of </a:t>
            </a:r>
            <a:r>
              <a:rPr lang="en-US" sz="2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Trichuris</a:t>
            </a: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trichiura</a:t>
            </a: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(whipworm)</a:t>
            </a:r>
            <a:r>
              <a:rPr lang="en-US" sz="2200" i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primarily includes the human gastrointestinal tract. They reside mainly in the cecum and the large intestine.</a:t>
            </a:r>
          </a:p>
          <a:p>
            <a:pPr marL="228600" lvl="0" indent="-182880" rtl="0" fontAlgn="auto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endParaRPr lang="en-US" sz="2200" i="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rtl="0" fontAlgn="auto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n-US" sz="2200" i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Outside the human host, the eggs of T. </a:t>
            </a:r>
            <a:r>
              <a:rPr lang="en-US" sz="2200" i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trichiura</a:t>
            </a:r>
            <a:r>
              <a:rPr lang="en-US" sz="2200" i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can be found in soil, especially in areas with poor sanitation where human feces contaminate the environment. The eggs need moist soil to mature and become infective.</a:t>
            </a:r>
          </a:p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06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3200" b="1" i="1" dirty="0" err="1" smtClean="0"/>
              <a:t>Trichuris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trichiura</a:t>
            </a:r>
            <a:endParaRPr lang="en-US" sz="3200" b="1" i="1" dirty="0" smtClean="0"/>
          </a:p>
        </p:txBody>
      </p:sp>
      <p:pic>
        <p:nvPicPr>
          <p:cNvPr id="32771" name="Picture 5" descr="Trichuris-l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772" y="685800"/>
            <a:ext cx="593902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2763838" y="2833688"/>
            <a:ext cx="1808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Life cycle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152400" y="381000"/>
            <a:ext cx="5029200" cy="571817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Trichuris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trichiura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A-Female: </a:t>
            </a: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whip-like body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thin anterior 2/3body 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thick posterior 1/3 body.</a:t>
            </a:r>
          </a:p>
          <a:p>
            <a:pPr algn="l" rtl="0" eaLnBrk="1" hangingPunct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bead-like cells surrounding intestinal tract in the anterior end, called </a:t>
            </a:r>
            <a:r>
              <a:rPr lang="en-US" sz="32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stichocytes</a:t>
            </a:r>
            <a:r>
              <a:rPr lang="en-US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3795" name="Picture 4" descr="TTRICH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-65088"/>
            <a:ext cx="4267200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richuris_adult_fem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" y="533400"/>
            <a:ext cx="7772400" cy="53340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0"/>
            <a:ext cx="8842375" cy="38100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/>
              <a:t>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B-Male: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body same as in female.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posterior end strongly curved with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one spicule.</a:t>
            </a:r>
          </a:p>
        </p:txBody>
      </p:sp>
      <p:pic>
        <p:nvPicPr>
          <p:cNvPr id="34819" name="Picture 4" descr="male of trichu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194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richuris_adult_m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600" y="1295400"/>
            <a:ext cx="7010400" cy="469423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2" descr="trichuris_in_sit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431" y="228600"/>
            <a:ext cx="8763000" cy="388620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208085" y="4163309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/>
            <a:r>
              <a:rPr lang="en-US" altLang="zh-CN" sz="2000" b="1" dirty="0" err="1"/>
              <a:t>Trichuris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trichiura</a:t>
            </a:r>
            <a:r>
              <a:rPr lang="en-US" altLang="zh-CN" sz="2000" b="1" dirty="0"/>
              <a:t> </a:t>
            </a:r>
            <a:r>
              <a:rPr lang="en-US" altLang="zh-CN" sz="2000" b="1" i="0" dirty="0"/>
              <a:t>in the large intestine.  Many worms are present, each with its anterior end embedded in the intestinal mucosa, resulting in the </a:t>
            </a:r>
            <a:r>
              <a:rPr lang="en-US" altLang="zh-CN" sz="2000" b="1" i="0" dirty="0" err="1"/>
              <a:t>erythema</a:t>
            </a:r>
            <a:r>
              <a:rPr lang="en-US" altLang="zh-CN" sz="2000" b="1" i="0" dirty="0"/>
              <a:t>.  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0" y="0"/>
            <a:ext cx="9144000" cy="526097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dirty="0" smtClean="0"/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c. section in mucosa: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small round section in anterior part of worm,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in columnar epithelial cells of mucosa.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larger rounded sections in posterior part of  worm, in lumen of intestine.</a:t>
            </a:r>
          </a:p>
        </p:txBody>
      </p:sp>
      <p:pic>
        <p:nvPicPr>
          <p:cNvPr id="35843" name="Picture 4" descr="TTRICAPN trichmonus s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62200"/>
            <a:ext cx="899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3639</TotalTime>
  <Words>318</Words>
  <Application>Microsoft Office PowerPoint</Application>
  <PresentationFormat>عرض على الشاشة (3:4)‏</PresentationFormat>
  <Paragraphs>50</Paragraphs>
  <Slides>11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Default Design</vt:lpstr>
      <vt:lpstr>Metro</vt:lpstr>
      <vt:lpstr>Civic</vt:lpstr>
      <vt:lpstr>عرض تقديمي في PowerPoint</vt:lpstr>
      <vt:lpstr>عرض تقديمي في PowerPoint</vt:lpstr>
      <vt:lpstr>Trichuris trichiura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SUROOR</dc:creator>
  <cp:lastModifiedBy>Maher</cp:lastModifiedBy>
  <cp:revision>321</cp:revision>
  <cp:lastPrinted>1601-01-01T00:00:00Z</cp:lastPrinted>
  <dcterms:created xsi:type="dcterms:W3CDTF">1601-01-01T00:00:00Z</dcterms:created>
  <dcterms:modified xsi:type="dcterms:W3CDTF">2024-11-03T10:43:27Z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