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4565" r:id="rId2"/>
    <p:sldMasterId id="2147484589" r:id="rId3"/>
  </p:sldMasterIdLst>
  <p:notesMasterIdLst>
    <p:notesMasterId r:id="rId15"/>
  </p:notesMasterIdLst>
  <p:sldIdLst>
    <p:sldId id="554" r:id="rId4"/>
    <p:sldId id="555" r:id="rId5"/>
    <p:sldId id="428" r:id="rId6"/>
    <p:sldId id="264" r:id="rId7"/>
    <p:sldId id="533" r:id="rId8"/>
    <p:sldId id="266" r:id="rId9"/>
    <p:sldId id="532" r:id="rId10"/>
    <p:sldId id="473" r:id="rId11"/>
    <p:sldId id="268" r:id="rId12"/>
    <p:sldId id="271" r:id="rId13"/>
    <p:sldId id="429" r:id="rId14"/>
  </p:sldIdLst>
  <p:sldSz cx="9144000" cy="6858000" type="screen4x3"/>
  <p:notesSz cx="6858000" cy="9144000"/>
  <p:defaultTextStyle>
    <a:defPPr>
      <a:defRPr lang="ar-SA"/>
    </a:defPPr>
    <a:lvl1pPr algn="l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990099"/>
    <a:srgbClr val="0000CC"/>
    <a:srgbClr val="660033"/>
    <a:srgbClr val="006600"/>
    <a:srgbClr val="800000"/>
    <a:srgbClr val="FFFFCC"/>
    <a:srgbClr val="FFCCCC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42" autoAdjust="0"/>
  </p:normalViewPr>
  <p:slideViewPr>
    <p:cSldViewPr>
      <p:cViewPr varScale="1">
        <p:scale>
          <a:sx n="87" d="100"/>
          <a:sy n="87" d="100"/>
        </p:scale>
        <p:origin x="-1358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7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1790E79-218A-4161-BC8F-37EDA0D2F64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5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B1034-E5E9-436B-9C4E-703BA575DDB2}" type="slidenum">
              <a:rPr lang="ar-SA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502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57740-AF41-4804-80CC-A8711B567785}" type="slidenum">
              <a:rPr lang="ar-SA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167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5895BB-DB74-4CAE-A1C1-85D5943BE1AE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zh-CN"/>
              <a:t>http://www.biosci.ohio-state.edu/~parasite/trichuris.html</a:t>
            </a:r>
          </a:p>
          <a:p>
            <a:r>
              <a:rPr lang="en-US" altLang="zh-CN"/>
              <a:t>Erythema /eri’thi:ma/ </a:t>
            </a:r>
            <a:r>
              <a:rPr lang="zh-CN" altLang="en-US"/>
              <a:t>红斑</a:t>
            </a:r>
          </a:p>
        </p:txBody>
      </p:sp>
    </p:spTree>
    <p:extLst>
      <p:ext uri="{BB962C8B-B14F-4D97-AF65-F5344CB8AC3E}">
        <p14:creationId xmlns:p14="http://schemas.microsoft.com/office/powerpoint/2010/main" val="3739997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08D8AB-E717-40BF-8A2D-609732425AF0}" type="slidenum">
              <a:rPr lang="ar-SA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188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A3693-11A2-4DD7-AF31-86C93DFF2A5A}" type="slidenum">
              <a:rPr lang="ar-SA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737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D7AE4-2EF5-461E-A54A-03BED3CC0CD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15950-FC31-4C61-B03E-D2D32A0FC9C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85F56-CFD4-490D-8523-47DFC7181B5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A5528-7522-4A60-A912-DDDEE8C39C8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06B26-3100-4B57-BCC9-5D9F5D6C70E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F47A0-C37A-41EE-A599-FF249F8FAB6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D3645-41B0-4C12-8B71-6777370246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BE58A-ABF5-4618-AF37-4C6242E4593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E8A4A-A35E-4119-BEF5-7641A9E4213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FD0AB-3E98-4736-9C73-0B065D5E3A6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20FD4-9630-417E-AD23-EA96E6635B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50C07-2D79-4E19-9ECE-C4894E07318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348B0B-CCCF-4BBF-8C01-9D79E5A2922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3" r:id="rId1"/>
    <p:sldLayoutId id="2147484554" r:id="rId2"/>
    <p:sldLayoutId id="2147484555" r:id="rId3"/>
    <p:sldLayoutId id="2147484556" r:id="rId4"/>
    <p:sldLayoutId id="2147484557" r:id="rId5"/>
    <p:sldLayoutId id="2147484558" r:id="rId6"/>
    <p:sldLayoutId id="2147484559" r:id="rId7"/>
    <p:sldLayoutId id="2147484560" r:id="rId8"/>
    <p:sldLayoutId id="2147484561" r:id="rId9"/>
    <p:sldLayoutId id="2147484562" r:id="rId10"/>
    <p:sldLayoutId id="214748456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66" r:id="rId1"/>
    <p:sldLayoutId id="2147484567" r:id="rId2"/>
    <p:sldLayoutId id="2147484568" r:id="rId3"/>
    <p:sldLayoutId id="2147484569" r:id="rId4"/>
    <p:sldLayoutId id="2147484570" r:id="rId5"/>
    <p:sldLayoutId id="2147484571" r:id="rId6"/>
    <p:sldLayoutId id="2147484572" r:id="rId7"/>
    <p:sldLayoutId id="2147484573" r:id="rId8"/>
    <p:sldLayoutId id="2147484574" r:id="rId9"/>
    <p:sldLayoutId id="2147484575" r:id="rId10"/>
    <p:sldLayoutId id="2147484576" r:id="rId11"/>
    <p:sldLayoutId id="2147484662" r:id="rId12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0" r:id="rId1"/>
    <p:sldLayoutId id="2147484591" r:id="rId2"/>
    <p:sldLayoutId id="2147484592" r:id="rId3"/>
    <p:sldLayoutId id="2147484593" r:id="rId4"/>
    <p:sldLayoutId id="2147484594" r:id="rId5"/>
    <p:sldLayoutId id="2147484595" r:id="rId6"/>
    <p:sldLayoutId id="2147484596" r:id="rId7"/>
    <p:sldLayoutId id="2147484597" r:id="rId8"/>
    <p:sldLayoutId id="2147484598" r:id="rId9"/>
    <p:sldLayoutId id="2147484599" r:id="rId10"/>
    <p:sldLayoutId id="2147484600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533400"/>
            <a:ext cx="8534400" cy="4530725"/>
          </a:xfrm>
        </p:spPr>
        <p:txBody>
          <a:bodyPr>
            <a:noAutofit/>
          </a:bodyPr>
          <a:lstStyle/>
          <a:p>
            <a:pPr algn="ctr" rtl="0" eaLnBrk="1" hangingPunct="1">
              <a:buFont typeface="Wingdings" pitchFamily="2" charset="2"/>
              <a:buNone/>
              <a:defRPr/>
            </a:pPr>
            <a:r>
              <a:rPr lang="en-US" sz="7200" b="1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rtl="0">
              <a:buNone/>
              <a:defRPr/>
            </a:pPr>
            <a:r>
              <a:rPr lang="en-US" sz="7200" b="1" i="1" dirty="0" err="1" smtClean="0">
                <a:latin typeface="Times New Roman" pitchFamily="18" charset="0"/>
                <a:cs typeface="Times New Roman" pitchFamily="18" charset="0"/>
              </a:rPr>
              <a:t>Trichuris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i="1" dirty="0" err="1" smtClean="0">
                <a:latin typeface="Times New Roman" pitchFamily="18" charset="0"/>
                <a:cs typeface="Times New Roman" pitchFamily="18" charset="0"/>
              </a:rPr>
              <a:t>trichiura</a:t>
            </a:r>
            <a:endParaRPr lang="en-US" sz="72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0" y="762000"/>
            <a:ext cx="5257800" cy="5181600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sz="3600" b="1" dirty="0" smtClean="0"/>
              <a:t>   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D-Eggs: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 eaLnBrk="1" hangingPunct="1">
              <a:buFont typeface="Wingdings" pitchFamily="2" charset="2"/>
              <a:buChar char="q"/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Barrel-shaped or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lemon-shaped eggs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 eaLnBrk="1" hangingPunct="1">
              <a:buFont typeface="Wingdings" pitchFamily="2" charset="2"/>
              <a:buChar char="q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With lateral plug like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thickining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 eaLnBrk="1" hangingPunct="1">
              <a:buFont typeface="Wingdings" pitchFamily="2" charset="2"/>
              <a:buChar char="q"/>
            </a:pP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Egg single-celled,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unembryonated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6867" name="Picture 4" descr="trichuris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28600"/>
            <a:ext cx="44958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trichuris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0"/>
            <a:ext cx="3714642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1" name="Picture 3" descr="Trichuris trichiura Eg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352800"/>
            <a:ext cx="3200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4" descr="Trichuris trichiura Egg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429000"/>
            <a:ext cx="3505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5" descr="Trichuris trichiura Egg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0"/>
            <a:ext cx="3276600" cy="308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685800" y="59436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0"/>
            <a:r>
              <a:rPr lang="en-US" b="1" dirty="0" err="1" smtClean="0"/>
              <a:t>Trichuris</a:t>
            </a:r>
            <a:r>
              <a:rPr lang="en-US" b="1" dirty="0" smtClean="0"/>
              <a:t> </a:t>
            </a:r>
            <a:r>
              <a:rPr lang="en-US" b="1" dirty="0" err="1"/>
              <a:t>trichiura</a:t>
            </a:r>
            <a:r>
              <a:rPr lang="en-US" b="1" dirty="0"/>
              <a:t> </a:t>
            </a:r>
            <a:r>
              <a:rPr lang="en-US" b="1" i="0" dirty="0"/>
              <a:t>Egg 50 X 25 µm </a:t>
            </a:r>
          </a:p>
          <a:p>
            <a:pPr rtl="0"/>
            <a:r>
              <a:rPr lang="en-US" sz="1600" b="1" i="0" dirty="0"/>
              <a:t>Note : the egg barrel – shaped, with two polar plugs yellowish brown in </a:t>
            </a:r>
            <a:r>
              <a:rPr lang="en-US" sz="1600" b="1" i="0" dirty="0" err="1"/>
              <a:t>colour</a:t>
            </a:r>
            <a:r>
              <a:rPr lang="en-US" sz="1600" b="1" i="0" dirty="0"/>
              <a:t> </a:t>
            </a:r>
          </a:p>
          <a:p>
            <a:pPr rtl="0"/>
            <a:r>
              <a:rPr lang="en-US" sz="1600" b="1" i="0" dirty="0"/>
              <a:t>( bile – stained ) has a double shell, the outer one is bile – stained</a:t>
            </a:r>
            <a:r>
              <a:rPr lang="en-US" sz="1600" b="1" dirty="0"/>
              <a:t> 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114800" y="24384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 dirty="0"/>
              <a:t>In Iodine s.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4038600" y="47244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 dirty="0"/>
              <a:t>In saline s.</a:t>
            </a: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 flipV="1">
            <a:off x="3962400" y="1524000"/>
            <a:ext cx="228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IQ"/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3810000" y="17526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Plug </a:t>
            </a:r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V="1">
            <a:off x="609600" y="13716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IQ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1581150" y="1905000"/>
            <a:ext cx="78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152400" y="18288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Plug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" y="228600"/>
            <a:ext cx="8686800" cy="5673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endParaRPr lang="en-US" sz="2400" b="1" smtClean="0"/>
          </a:p>
          <a:p>
            <a:pPr marL="45720" indent="0">
              <a:buNone/>
            </a:pPr>
            <a:r>
              <a:rPr lang="en-US" sz="2400" b="1" smtClean="0"/>
              <a:t>Trichuris</a:t>
            </a:r>
            <a:r>
              <a:rPr lang="en-US" sz="2400" b="1" dirty="0" smtClean="0"/>
              <a:t> </a:t>
            </a:r>
            <a:r>
              <a:rPr lang="en-US" sz="2400" b="1" dirty="0" err="1"/>
              <a:t>trichiura</a:t>
            </a:r>
            <a:r>
              <a:rPr lang="en-US" dirty="0"/>
              <a:t>, </a:t>
            </a:r>
            <a:r>
              <a:rPr lang="en-US" sz="2000" i="0" dirty="0">
                <a:latin typeface="Times New Roman" pitchFamily="18" charset="0"/>
                <a:cs typeface="Times New Roman" pitchFamily="18" charset="0"/>
              </a:rPr>
              <a:t>commonly known as the whipworm, is a parasitic nematode that infects the human gastrointestinal tract, primarily the cecum and ascending colon1</a:t>
            </a:r>
          </a:p>
          <a:p>
            <a:pPr marL="45720" indent="0">
              <a:buNone/>
            </a:pPr>
            <a:r>
              <a:rPr lang="en-US" sz="2000" i="0" dirty="0">
                <a:latin typeface="Times New Roman" pitchFamily="18" charset="0"/>
                <a:cs typeface="Times New Roman" pitchFamily="18" charset="0"/>
              </a:rPr>
              <a:t>The name "whipworm" comes from its distinctive shape, which resembles a whip </a:t>
            </a:r>
            <a:r>
              <a:rPr lang="en-US" sz="2000" i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sz="2000" i="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000" i="0" dirty="0">
                <a:latin typeface="Times New Roman" pitchFamily="18" charset="0"/>
                <a:cs typeface="Times New Roman" pitchFamily="18" charset="0"/>
              </a:rPr>
              <a:t>a long, slender anterior (front) part and a thicker posterior (rear) part.</a:t>
            </a:r>
          </a:p>
          <a:p>
            <a:endParaRPr lang="en-US" sz="2000" i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i="0" dirty="0">
              <a:latin typeface="Times New Roman" pitchFamily="18" charset="0"/>
              <a:cs typeface="Times New Roman" pitchFamily="18" charset="0"/>
            </a:endParaRPr>
          </a:p>
          <a:p>
            <a:pPr marL="45720" lvl="0" rtl="0" fontAlgn="auto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200" b="1" i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The habitat of </a:t>
            </a:r>
            <a:r>
              <a:rPr lang="en-US" sz="2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Trichuris</a:t>
            </a:r>
            <a:r>
              <a:rPr lang="en-US" sz="2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trichiura</a:t>
            </a:r>
            <a:r>
              <a:rPr lang="en-US" sz="2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(whipworm)</a:t>
            </a:r>
            <a:r>
              <a:rPr lang="en-US" sz="2200" i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 primarily includes the human gastrointestinal tract. They reside mainly in the cecum and the large intestine.</a:t>
            </a:r>
          </a:p>
          <a:p>
            <a:pPr marL="228600" lvl="0" indent="-182880" rtl="0" fontAlgn="auto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</a:pPr>
            <a:endParaRPr lang="en-US" sz="2200" i="0" dirty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rtl="0" fontAlgn="auto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200" i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Outside the human host, the eggs of T. </a:t>
            </a:r>
            <a:r>
              <a:rPr lang="en-US" sz="2200" i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trichiura</a:t>
            </a:r>
            <a:r>
              <a:rPr lang="en-US" sz="2200" i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 can be found in soil, especially in areas with poor sanitation where human feces contaminate the environment. The eggs need moist soil to mature and become infective.</a:t>
            </a:r>
          </a:p>
          <a:p>
            <a:endParaRPr lang="en-US" sz="2000" i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06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685800"/>
          </a:xfrm>
        </p:spPr>
        <p:txBody>
          <a:bodyPr/>
          <a:lstStyle/>
          <a:p>
            <a:pPr eaLnBrk="1" hangingPunct="1"/>
            <a:r>
              <a:rPr lang="en-US" sz="3200" b="1" i="1" dirty="0" err="1" smtClean="0"/>
              <a:t>Trichuris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trichiura</a:t>
            </a:r>
            <a:endParaRPr lang="en-US" sz="3200" b="1" i="1" dirty="0" smtClean="0"/>
          </a:p>
        </p:txBody>
      </p:sp>
      <p:pic>
        <p:nvPicPr>
          <p:cNvPr id="32771" name="Picture 5" descr="Trichuris-l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4772" y="685800"/>
            <a:ext cx="5939028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2763838" y="2833688"/>
            <a:ext cx="1808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Life cycle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152400" y="381000"/>
            <a:ext cx="5029200" cy="5718175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Trichuris</a:t>
            </a:r>
            <a:r>
              <a:rPr lang="en-US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trichiura</a:t>
            </a:r>
            <a:r>
              <a:rPr lang="en-US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A-Female: </a:t>
            </a:r>
          </a:p>
          <a:p>
            <a:pPr algn="l" rtl="0" eaLnBrk="1" hangingPunct="1">
              <a:buFont typeface="Wingdings" pitchFamily="2" charset="2"/>
              <a:buChar char="v"/>
            </a:pP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whip-like body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thin anterior 2/3body 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thick posterior 1/3 body.</a:t>
            </a:r>
          </a:p>
          <a:p>
            <a:pPr algn="l" rtl="0" eaLnBrk="1" hangingPunct="1">
              <a:buFont typeface="Wingdings" pitchFamily="2" charset="2"/>
              <a:buChar char="v"/>
            </a:pPr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bead-like cells surrounding intestinal tract in the anterior end, called </a:t>
            </a:r>
            <a:r>
              <a:rPr lang="en-US" sz="32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stichocytes</a:t>
            </a:r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3795" name="Picture 4" descr="TTRICH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-65088"/>
            <a:ext cx="4267200" cy="692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trichuris_adult_fema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9600" y="533400"/>
            <a:ext cx="7772400" cy="533400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0" y="0"/>
            <a:ext cx="8842375" cy="3810000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sz="4000" b="1" dirty="0" smtClean="0"/>
              <a:t> 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B-Male: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body same as in female.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posterior end strongly curved with 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one spicule.</a:t>
            </a:r>
          </a:p>
        </p:txBody>
      </p:sp>
      <p:pic>
        <p:nvPicPr>
          <p:cNvPr id="34819" name="Picture 4" descr="male of trichuri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819400"/>
            <a:ext cx="7924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trichuris_adult_ma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90600" y="1295400"/>
            <a:ext cx="7010400" cy="4694238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514" name="Picture 2" descr="trichuris_in_sit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3431" y="228600"/>
            <a:ext cx="8763000" cy="3886200"/>
          </a:xfrm>
          <a:prstGeom prst="rect">
            <a:avLst/>
          </a:prstGeom>
          <a:noFill/>
        </p:spPr>
      </p:pic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208085" y="4163309"/>
            <a:ext cx="8839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0"/>
            <a:r>
              <a:rPr lang="en-US" altLang="zh-CN" sz="2000" b="1" dirty="0" err="1"/>
              <a:t>Trichuris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trichiura</a:t>
            </a:r>
            <a:r>
              <a:rPr lang="en-US" altLang="zh-CN" sz="2000" b="1" dirty="0"/>
              <a:t> </a:t>
            </a:r>
            <a:r>
              <a:rPr lang="en-US" altLang="zh-CN" sz="2000" b="1" i="0" dirty="0"/>
              <a:t>in the large intestine.  Many worms are present, each with its anterior end embedded in the intestinal mucosa, resulting in the </a:t>
            </a:r>
            <a:r>
              <a:rPr lang="en-US" altLang="zh-CN" sz="2000" b="1" i="0" dirty="0" err="1"/>
              <a:t>erythema</a:t>
            </a:r>
            <a:r>
              <a:rPr lang="en-US" altLang="zh-CN" sz="2000" b="1" i="0" dirty="0"/>
              <a:t>.  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0" y="0"/>
            <a:ext cx="9144000" cy="5260975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b="1" dirty="0" smtClean="0"/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c. section in mucosa: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small round section in anterior part of worm,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in columnar epithelial cells of mucosa.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larger rounded sections in posterior part of  worm, in lumen of intestine.</a:t>
            </a:r>
          </a:p>
        </p:txBody>
      </p:sp>
      <p:pic>
        <p:nvPicPr>
          <p:cNvPr id="35843" name="Picture 4" descr="TTRICAPN trichmonus sec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362200"/>
            <a:ext cx="8991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3639</TotalTime>
  <Words>318</Words>
  <Application>Microsoft Office PowerPoint</Application>
  <PresentationFormat>عرض على الشاشة (3:4)‏</PresentationFormat>
  <Paragraphs>50</Paragraphs>
  <Slides>11</Slides>
  <Notes>5</Notes>
  <HiddenSlides>0</HiddenSlides>
  <MMClips>0</MMClips>
  <ScaleCrop>false</ScaleCrop>
  <HeadingPairs>
    <vt:vector size="4" baseType="variant">
      <vt:variant>
        <vt:lpstr>نسق</vt:lpstr>
      </vt:variant>
      <vt:variant>
        <vt:i4>3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Default Design</vt:lpstr>
      <vt:lpstr>Metro</vt:lpstr>
      <vt:lpstr>Civic</vt:lpstr>
      <vt:lpstr>عرض تقديمي في PowerPoint</vt:lpstr>
      <vt:lpstr>عرض تقديمي في PowerPoint</vt:lpstr>
      <vt:lpstr>Trichuris trichiura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 SUROOR</dc:creator>
  <cp:lastModifiedBy>Maher</cp:lastModifiedBy>
  <cp:revision>321</cp:revision>
  <cp:lastPrinted>1601-01-01T00:00:00Z</cp:lastPrinted>
  <dcterms:created xsi:type="dcterms:W3CDTF">1601-01-01T00:00:00Z</dcterms:created>
  <dcterms:modified xsi:type="dcterms:W3CDTF">2024-11-03T10:43:27Z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